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  <p:sldMasterId id="2147483663" r:id="rId2"/>
  </p:sldMasterIdLst>
  <p:notesMasterIdLst>
    <p:notesMasterId r:id="rId10"/>
  </p:notesMasterIdLst>
  <p:sldIdLst>
    <p:sldId id="256" r:id="rId3"/>
    <p:sldId id="315" r:id="rId4"/>
    <p:sldId id="316" r:id="rId5"/>
    <p:sldId id="304" r:id="rId6"/>
    <p:sldId id="317" r:id="rId7"/>
    <p:sldId id="318" r:id="rId8"/>
    <p:sldId id="310" r:id="rId9"/>
  </p:sldIdLst>
  <p:sldSz cx="12192000" cy="6858000"/>
  <p:notesSz cx="6735763" cy="9866313"/>
  <p:embeddedFontLst>
    <p:embeddedFont>
      <p:font typeface="DejaVu Serif" charset="0"/>
      <p:regular r:id="rId11"/>
      <p:bold r:id="rId12"/>
      <p:italic r:id="rId13"/>
      <p:boldItalic r:id="rId14"/>
    </p:embeddedFont>
    <p:embeddedFont>
      <p:font typeface="Lato" charset="0"/>
      <p:regular r:id="rId15"/>
      <p:bold r:id="rId16"/>
      <p:italic r:id="rId17"/>
      <p:boldItalic r:id="rId18"/>
    </p:embeddedFont>
    <p:embeddedFont>
      <p:font typeface="Century" pitchFamily="18" charset="0"/>
      <p:regular r:id="rId19"/>
    </p:embeddedFont>
    <p:embeddedFont>
      <p:font typeface="Bebas Neue" charset="0"/>
      <p:regular r:id="rId20"/>
    </p:embeddedFont>
    <p:embeddedFont>
      <p:font typeface="Cambria Math" pitchFamily="18" charset="0"/>
      <p:regular r:id="rId21"/>
    </p:embeddedFont>
    <p:embeddedFont>
      <p:font typeface="DejaVu Serif Condensed" charset="0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Helvetica" charset="0"/>
      <p:regular r:id="rId29"/>
      <p:bold r:id="rId30"/>
      <p:italic r:id="rId31"/>
      <p:boldItalic r:id="rId32"/>
    </p:embeddedFont>
    <p:embeddedFont>
      <p:font typeface="Calibri Light" pitchFamily="34" charset="0"/>
      <p:regular r:id="rId33"/>
      <p:italic r:id="rId34"/>
    </p:embeddedFont>
    <p:embeddedFont>
      <p:font typeface="Open Sans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792">
          <p15:clr>
            <a:srgbClr val="A4A3A4"/>
          </p15:clr>
        </p15:guide>
        <p15:guide id="4" pos="6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2590A"/>
    <a:srgbClr val="FF3300"/>
    <a:srgbClr val="301FAD"/>
    <a:srgbClr val="CC9900"/>
    <a:srgbClr val="F4D938"/>
    <a:srgbClr val="808000"/>
    <a:srgbClr val="669900"/>
    <a:srgbClr val="F66A92"/>
    <a:srgbClr val="E5A7B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33EFDD-25A9-449E-9CB8-21431BC7496F}">
  <a:tblStyle styleId="{A133EFDD-25A9-449E-9CB8-21431BC7496F}" styleName="Table_0">
    <a:wholeTbl>
      <a:tcTxStyle b="off" i="off">
        <a:font>
          <a:latin typeface="Lato"/>
          <a:ea typeface="Lato"/>
          <a:cs typeface="Lato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F5C25FA-F75F-498B-854A-EC534B5920A4}" styleName="Table_1">
    <a:wholeTbl>
      <a:tcTxStyle b="off" i="off">
        <a:font>
          <a:latin typeface="Lato"/>
          <a:ea typeface="Lato"/>
          <a:cs typeface="Lato"/>
        </a:font>
        <a:schemeClr val="lt1"/>
      </a:tcTxStyle>
      <a:tcStyle>
        <a:tcBdr>
          <a:left>
            <a:ln w="9525" cap="flat" cmpd="sng">
              <a:solidFill>
                <a:srgbClr val="FAE3C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FAE3C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FAE3C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FAE3C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lastCol>
    <a:firstCol>
      <a:tcTxStyle b="on" i="off"/>
      <a:tcStyle>
        <a:tcBdr>
          <a:right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firstCol>
    <a:lastRow>
      <a:tcTxStyle b="on" i="off"/>
      <a:tcStyle>
        <a:tcBdr>
          <a:top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seCell>
    <a:swCell>
      <a:tcTxStyle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swCell>
    <a:firstRow>
      <a:tcTxStyle b="on" i="off"/>
      <a:tcStyle>
        <a:tcBdr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neCell>
    <a:nwCell>
      <a:tcTxStyle/>
      <a:tcStyle>
        <a:tcBdr/>
      </a:tcStyle>
    </a:nwCell>
  </a:tblStyle>
  <a:tblStyle styleId="{F387EE85-C931-4D31-8736-81AD00B72170}" styleName="Table_2">
    <a:wholeTbl>
      <a:tcTxStyle b="off" i="off">
        <a:font>
          <a:latin typeface="Lato"/>
          <a:ea typeface="Lato"/>
          <a:cs typeface="Lato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DF4E8"/>
          </a:solidFill>
        </a:fill>
      </a:tcStyle>
    </a:wholeTbl>
    <a:band1H>
      <a:tcTxStyle/>
      <a:tcStyle>
        <a:tcBdr/>
        <a:fill>
          <a:solidFill>
            <a:srgbClr val="FBE9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BE9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Lato"/>
          <a:ea typeface="Lato"/>
          <a:cs typeface="Lato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Lato"/>
          <a:ea typeface="Lato"/>
          <a:cs typeface="Lato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Lato"/>
          <a:ea typeface="Lato"/>
          <a:cs typeface="Lato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Lato"/>
          <a:ea typeface="Lato"/>
          <a:cs typeface="Lato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E8D02B3-4A98-41ED-8DC0-8AED034BAC74}" styleName="Table_3">
    <a:wholeTbl>
      <a:tcTxStyle b="off" i="off">
        <a:font>
          <a:latin typeface="Lato"/>
          <a:ea typeface="Lato"/>
          <a:cs typeface="Lato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DF4E8"/>
          </a:solidFill>
        </a:fill>
      </a:tcStyle>
    </a:wholeTbl>
    <a:band1H>
      <a:tcTxStyle/>
      <a:tcStyle>
        <a:tcBdr/>
        <a:fill>
          <a:solidFill>
            <a:srgbClr val="FBE9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BE9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Lato"/>
          <a:ea typeface="Lato"/>
          <a:cs typeface="Lato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Lato"/>
          <a:ea typeface="Lato"/>
          <a:cs typeface="Lato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Lato"/>
          <a:ea typeface="Lato"/>
          <a:cs typeface="Lato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Lato"/>
          <a:ea typeface="Lato"/>
          <a:cs typeface="Lato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1E61D20-F48B-47E4-867C-2C6190045C62}" styleName="Table_4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14" autoAdjust="0"/>
    <p:restoredTop sz="95775" autoAdjust="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  <p:guide pos="792"/>
        <p:guide pos="6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34" Type="http://schemas.openxmlformats.org/officeDocument/2006/relationships/font" Target="fonts/font24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font" Target="fonts/font23.fntdata"/><Relationship Id="rId38" Type="http://schemas.openxmlformats.org/officeDocument/2006/relationships/font" Target="fonts/font2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font" Target="fonts/font22.fntdata"/><Relationship Id="rId37" Type="http://schemas.openxmlformats.org/officeDocument/2006/relationships/font" Target="fonts/font27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36" Type="http://schemas.openxmlformats.org/officeDocument/2006/relationships/font" Target="fonts/font26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font" Target="fonts/font2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Relationship Id="rId35" Type="http://schemas.openxmlformats.org/officeDocument/2006/relationships/font" Target="fonts/font2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6321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2118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85362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de20a92b9_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de20a92b9_4_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502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11de20a92b9_4_6:notes"/>
          <p:cNvSpPr txBox="1">
            <a:spLocks noGrp="1"/>
          </p:cNvSpPr>
          <p:nvPr>
            <p:ph type="sldNum" idx="12"/>
          </p:nvPr>
        </p:nvSpPr>
        <p:spPr>
          <a:xfrm>
            <a:off x="3815372" y="9371284"/>
            <a:ext cx="2918831" cy="494934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0534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de20a92b9_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de20a92b9_4_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502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11de20a92b9_4_6:notes"/>
          <p:cNvSpPr txBox="1">
            <a:spLocks noGrp="1"/>
          </p:cNvSpPr>
          <p:nvPr>
            <p:ph type="sldNum" idx="12"/>
          </p:nvPr>
        </p:nvSpPr>
        <p:spPr>
          <a:xfrm>
            <a:off x="3815372" y="9371284"/>
            <a:ext cx="2918831" cy="494934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984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de20a92b9_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de20a92b9_4_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502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11de20a92b9_4_6:notes"/>
          <p:cNvSpPr txBox="1">
            <a:spLocks noGrp="1"/>
          </p:cNvSpPr>
          <p:nvPr>
            <p:ph type="sldNum" idx="12"/>
          </p:nvPr>
        </p:nvSpPr>
        <p:spPr>
          <a:xfrm>
            <a:off x="3815372" y="9371284"/>
            <a:ext cx="2918831" cy="494934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0259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de20a92b9_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1de20a92b9_4_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502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11de20a92b9_4_6:notes"/>
          <p:cNvSpPr txBox="1">
            <a:spLocks noGrp="1"/>
          </p:cNvSpPr>
          <p:nvPr>
            <p:ph type="sldNum" idx="12"/>
          </p:nvPr>
        </p:nvSpPr>
        <p:spPr>
          <a:xfrm>
            <a:off x="3815372" y="9371284"/>
            <a:ext cx="2918831" cy="494934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997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425848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1200" y="0"/>
            <a:ext cx="12189600" cy="792481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0" y="6642000"/>
            <a:ext cx="12189600" cy="216000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11485563" y="6213475"/>
            <a:ext cx="463550" cy="4651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" name="Google Shape;36;p6"/>
          <p:cNvSpPr txBox="1"/>
          <p:nvPr/>
        </p:nvSpPr>
        <p:spPr>
          <a:xfrm>
            <a:off x="11536363" y="6254750"/>
            <a:ext cx="361950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800" b="1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7" name="Google Shape;37;p6"/>
          <p:cNvSpPr txBox="1"/>
          <p:nvPr/>
        </p:nvSpPr>
        <p:spPr>
          <a:xfrm>
            <a:off x="277813" y="6215063"/>
            <a:ext cx="18430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err="1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rPr>
              <a:t>GRAPHIC</a:t>
            </a:r>
            <a:r>
              <a:rPr lang="ru-RU" sz="2400" b="1" dirty="0" err="1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rPr>
              <a:t>BULB</a:t>
            </a:r>
            <a:r>
              <a:rPr lang="ru-RU" sz="2400" b="1" dirty="0" err="1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rPr>
              <a:t>.com</a:t>
            </a:r>
            <a:endParaRPr/>
          </a:p>
        </p:txBody>
      </p:sp>
      <p:sp>
        <p:nvSpPr>
          <p:cNvPr id="38" name="Google Shape;38;p6"/>
          <p:cNvSpPr>
            <a:spLocks noGrp="1"/>
          </p:cNvSpPr>
          <p:nvPr>
            <p:ph type="pic" idx="2"/>
          </p:nvPr>
        </p:nvSpPr>
        <p:spPr>
          <a:xfrm>
            <a:off x="1876516" y="2102898"/>
            <a:ext cx="2075688" cy="2075688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6"/>
          <p:cNvSpPr>
            <a:spLocks noGrp="1"/>
          </p:cNvSpPr>
          <p:nvPr>
            <p:ph type="pic" idx="3"/>
          </p:nvPr>
        </p:nvSpPr>
        <p:spPr>
          <a:xfrm>
            <a:off x="5059321" y="2102898"/>
            <a:ext cx="2075688" cy="2075688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6"/>
          <p:cNvSpPr>
            <a:spLocks noGrp="1"/>
          </p:cNvSpPr>
          <p:nvPr>
            <p:ph type="pic" idx="4"/>
          </p:nvPr>
        </p:nvSpPr>
        <p:spPr>
          <a:xfrm>
            <a:off x="8239796" y="2102898"/>
            <a:ext cx="2075688" cy="20756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11485563" y="6213475"/>
            <a:ext cx="463550" cy="4651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" name="Google Shape;43;p7"/>
          <p:cNvSpPr txBox="1"/>
          <p:nvPr/>
        </p:nvSpPr>
        <p:spPr>
          <a:xfrm>
            <a:off x="11536363" y="6254750"/>
            <a:ext cx="361950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800" b="1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4" name="Google Shape;44;p7"/>
          <p:cNvSpPr txBox="1"/>
          <p:nvPr/>
        </p:nvSpPr>
        <p:spPr>
          <a:xfrm>
            <a:off x="277813" y="6215063"/>
            <a:ext cx="18430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rPr>
              <a:t>GRAPHIC</a:t>
            </a:r>
            <a:r>
              <a:rPr lang="ru-RU" sz="2400" b="1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rPr>
              <a:t>BULB</a:t>
            </a:r>
            <a:r>
              <a:rPr lang="ru-RU" sz="2400" b="1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rPr>
              <a:t>.com</a:t>
            </a:r>
            <a:endParaRPr/>
          </a:p>
        </p:txBody>
      </p:sp>
      <p:sp>
        <p:nvSpPr>
          <p:cNvPr id="45" name="Google Shape;45;p7"/>
          <p:cNvSpPr>
            <a:spLocks noGrp="1"/>
          </p:cNvSpPr>
          <p:nvPr>
            <p:ph type="pic" idx="2"/>
          </p:nvPr>
        </p:nvSpPr>
        <p:spPr>
          <a:xfrm>
            <a:off x="0" y="2110761"/>
            <a:ext cx="12192000" cy="263647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200" y="0"/>
            <a:ext cx="12189600" cy="792481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 algn="ctr"/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6642000"/>
            <a:ext cx="12189600" cy="216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942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200" y="0"/>
            <a:ext cx="12189600" cy="792481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 algn="ctr"/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6642000"/>
            <a:ext cx="12189600" cy="216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94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200" y="0"/>
            <a:ext cx="12189600" cy="792481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 algn="ctr"/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6642000"/>
            <a:ext cx="12189600" cy="216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942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200" y="0"/>
            <a:ext cx="12189600" cy="792481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 algn="ctr"/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6642000"/>
            <a:ext cx="12189600" cy="216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942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55065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574054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1200" y="0"/>
            <a:ext cx="12189600" cy="792481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0" y="6642000"/>
            <a:ext cx="12189600" cy="216000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320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presentationgo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4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3200" kern="1200" spc="150" dirty="0">
                <a:solidFill>
                  <a:prstClr val="white">
                    <a:lumMod val="75000"/>
                  </a:prstClr>
                </a:solidFill>
              </a:rPr>
              <a:t>www.</a:t>
            </a:r>
            <a:r>
              <a:rPr lang="en-US" sz="3200" kern="1200" spc="150" dirty="0">
                <a:solidFill>
                  <a:prstClr val="black">
                    <a:lumMod val="85000"/>
                    <a:lumOff val="15000"/>
                  </a:prstClr>
                </a:solidFill>
              </a:rPr>
              <a:t>presentationgo</a:t>
            </a:r>
            <a:r>
              <a:rPr lang="en-US" sz="3200" kern="1200" spc="150" dirty="0">
                <a:solidFill>
                  <a:prstClr val="white">
                    <a:lumMod val="75000"/>
                  </a:prstClr>
                </a:solidFill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1100" kern="1200" dirty="0">
                <a:solidFill>
                  <a:srgbClr val="555555"/>
                </a:solidFill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lang="en-US" sz="1100" kern="1200" dirty="0">
                <a:solidFill>
                  <a:srgbClr val="A5CD28"/>
                </a:solidFill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lang="en-US" sz="11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buClrTx/>
              <a:buFontTx/>
              <a:buNone/>
            </a:pPr>
            <a:endParaRPr lang="en-US" sz="1800" kern="1200" dirty="0">
              <a:solidFill>
                <a:prstClr val="white"/>
              </a:solidFill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sz="1000" kern="12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sz="1000" kern="12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18308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0" y="1042865"/>
            <a:ext cx="12192000" cy="3072299"/>
          </a:xfrm>
          <a:prstGeom prst="rect">
            <a:avLst/>
          </a:prstGeom>
          <a:solidFill>
            <a:srgbClr val="AEAB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i="0" u="none" strike="noStrik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  <a:sym typeface="Lato"/>
              </a:rPr>
              <a:t>           </a:t>
            </a:r>
            <a:r>
              <a:rPr lang="ru-RU" sz="6600" b="1" i="0" u="none" strike="noStrik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  <a:sym typeface="Lato"/>
              </a:rPr>
              <a:t>«Мечтам все </a:t>
            </a:r>
            <a:r>
              <a:rPr lang="ru-RU" sz="6400" b="1" i="0" u="none" strike="noStrike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  <a:sym typeface="Lato"/>
              </a:rPr>
              <a:t>возрасты покорны!</a:t>
            </a:r>
            <a:r>
              <a:rPr lang="ru-RU" sz="6400" b="1" dirty="0" smtClean="0">
                <a:ln w="12700">
                  <a:solidFill>
                    <a:srgbClr val="C2590A"/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  <a:sym typeface="Lato"/>
              </a:rPr>
              <a:t>» 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  <a:sym typeface="Lato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i="1" dirty="0" smtClean="0">
                <a:ln w="12700">
                  <a:solidFill>
                    <a:srgbClr val="C2590A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  <a:sym typeface="Lato"/>
              </a:rPr>
              <a:t>Возвращаем вкус к жизни </a:t>
            </a:r>
            <a:endParaRPr sz="5400" b="1" i="1" u="none" strike="noStrike" dirty="0">
              <a:ln w="12700">
                <a:solidFill>
                  <a:srgbClr val="C2590A"/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  <a:sym typeface="Lato"/>
            </a:endParaRPr>
          </a:p>
        </p:txBody>
      </p:sp>
      <p:sp>
        <p:nvSpPr>
          <p:cNvPr id="15" name="Google Shape;59;p9"/>
          <p:cNvSpPr/>
          <p:nvPr/>
        </p:nvSpPr>
        <p:spPr>
          <a:xfrm>
            <a:off x="4117772" y="4115164"/>
            <a:ext cx="8074228" cy="275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000"/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Елена Владимировна </a:t>
            </a:r>
            <a:r>
              <a:rPr lang="ru-RU" sz="3600" b="1" dirty="0" smtClean="0">
                <a:solidFill>
                  <a:srgbClr val="C00000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Фатова </a:t>
            </a:r>
            <a:r>
              <a:rPr lang="ru-RU" sz="2400" b="1" dirty="0" smtClean="0">
                <a:solidFill>
                  <a:srgbClr val="C00000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психолог</a:t>
            </a:r>
            <a:endParaRPr lang="ru-RU" sz="2400" b="1" dirty="0">
              <a:solidFill>
                <a:srgbClr val="C00000"/>
              </a:solidFill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</a:endParaRPr>
          </a:p>
        </p:txBody>
      </p:sp>
      <p:sp>
        <p:nvSpPr>
          <p:cNvPr id="20" name="Google Shape;66;p9"/>
          <p:cNvSpPr/>
          <p:nvPr/>
        </p:nvSpPr>
        <p:spPr>
          <a:xfrm>
            <a:off x="7367452" y="6184669"/>
            <a:ext cx="1672046" cy="618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  <a:ea typeface="Lato"/>
                <a:cs typeface="Lato"/>
                <a:sym typeface="Lato"/>
              </a:rPr>
              <a:t>2025</a:t>
            </a:r>
            <a:endParaRPr sz="1800" b="1" dirty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2050" name="Picture 2" descr="https://avatars.mds.yandex.net/i?id=38b44463faed756246ff74050ab75c7db0c53425-1299062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101332"/>
            <a:ext cx="4117772" cy="275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avatars.mds.yandex.net/i?id=ce2e7b8480fc917fd3ae14337dfe77beb5551475-10414746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1659"/>
            <a:ext cx="4117772" cy="229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872446" y="1498"/>
            <a:ext cx="65226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ts val="2000"/>
              <a:defRPr/>
            </a:pPr>
            <a:endParaRPr lang="ru-RU" sz="2400" b="1" dirty="0" smtClean="0">
              <a:solidFill>
                <a:srgbClr val="C00000"/>
              </a:solidFill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</a:endParaRPr>
          </a:p>
          <a:p>
            <a:pPr lvl="0" algn="ctr">
              <a:buSzPts val="2000"/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СОГБУ «</a:t>
            </a:r>
            <a:r>
              <a:rPr lang="ru-RU" sz="2400" b="1" dirty="0" smtClean="0">
                <a:solidFill>
                  <a:srgbClr val="C00000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Вяземский ДИПИ»</a:t>
            </a:r>
            <a:endParaRPr lang="ru-RU" sz="2400" b="1" dirty="0">
              <a:solidFill>
                <a:srgbClr val="C00000"/>
              </a:solidFill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5368" y="60474"/>
            <a:ext cx="12219352" cy="6858001"/>
            <a:chOff x="-27354" y="0"/>
            <a:chExt cx="12219352" cy="6858001"/>
          </a:xfrm>
        </p:grpSpPr>
        <p:sp>
          <p:nvSpPr>
            <p:cNvPr id="76" name="Google Shape;76;p10"/>
            <p:cNvSpPr/>
            <p:nvPr/>
          </p:nvSpPr>
          <p:spPr>
            <a:xfrm>
              <a:off x="-2" y="6665920"/>
              <a:ext cx="12192000" cy="192080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-27354" y="0"/>
              <a:ext cx="12218153" cy="6858001"/>
              <a:chOff x="-27054" y="-24318"/>
              <a:chExt cx="12084202" cy="6858001"/>
            </a:xfrm>
          </p:grpSpPr>
          <p:sp>
            <p:nvSpPr>
              <p:cNvPr id="79" name="Google Shape;79;p10"/>
              <p:cNvSpPr txBox="1"/>
              <p:nvPr/>
            </p:nvSpPr>
            <p:spPr>
              <a:xfrm>
                <a:off x="496274" y="4644913"/>
                <a:ext cx="2150190" cy="307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10" name="Группа 9"/>
              <p:cNvGrpSpPr/>
              <p:nvPr/>
            </p:nvGrpSpPr>
            <p:grpSpPr>
              <a:xfrm>
                <a:off x="-27054" y="-24318"/>
                <a:ext cx="12084202" cy="6858001"/>
                <a:chOff x="3243" y="529710"/>
                <a:chExt cx="5667403" cy="3127577"/>
              </a:xfrm>
            </p:grpSpPr>
            <p:sp>
              <p:nvSpPr>
                <p:cNvPr id="11" name="Google Shape;357;p18"/>
                <p:cNvSpPr/>
                <p:nvPr/>
              </p:nvSpPr>
              <p:spPr>
                <a:xfrm>
                  <a:off x="3243" y="529710"/>
                  <a:ext cx="2839039" cy="303997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D0CEC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ru-RU" sz="900" b="1" dirty="0" smtClean="0">
                    <a:solidFill>
                      <a:schemeClr val="dk1"/>
                    </a:solidFill>
                    <a:latin typeface="DejaVu Serif" panose="02060603050605020204" pitchFamily="18" charset="0"/>
                    <a:ea typeface="DejaVu Serif" panose="02060603050605020204" pitchFamily="18" charset="0"/>
                    <a:cs typeface="DejaVu Serif" panose="02060603050605020204" pitchFamily="18" charset="0"/>
                    <a:sym typeface="Lato"/>
                  </a:endParaRPr>
                </a:p>
              </p:txBody>
            </p:sp>
            <p:sp>
              <p:nvSpPr>
                <p:cNvPr id="12" name="Google Shape;365;p18"/>
                <p:cNvSpPr/>
                <p:nvPr/>
              </p:nvSpPr>
              <p:spPr>
                <a:xfrm>
                  <a:off x="2842282" y="529710"/>
                  <a:ext cx="2828364" cy="3127577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BE6B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ru-RU" sz="700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13" name="Равнобедренный треугольник 12"/>
                <p:cNvSpPr/>
                <p:nvPr/>
              </p:nvSpPr>
              <p:spPr>
                <a:xfrm>
                  <a:off x="15930" y="1630353"/>
                  <a:ext cx="5654716" cy="2026934"/>
                </a:xfrm>
                <a:prstGeom prst="triangle">
                  <a:avLst>
                    <a:gd name="adj" fmla="val 49874"/>
                  </a:avLst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>
                  <a:prstTxWarp prst="textSlantUp">
                    <a:avLst/>
                  </a:prstTxWarp>
                </a:bodyPr>
                <a:lstStyle/>
                <a:p>
                  <a:pPr algn="ctr"/>
                  <a:endParaRPr lang="ru-RU" dirty="0">
                    <a:solidFill>
                      <a:srgbClr val="C2590A"/>
                    </a:solidFill>
                    <a:latin typeface="DejaVu Serif" panose="02060603050605020204" pitchFamily="18" charset="0"/>
                    <a:ea typeface="DejaVu Serif" panose="02060603050605020204" pitchFamily="18" charset="0"/>
                    <a:cs typeface="DejaVu Serif" panose="02060603050605020204" pitchFamily="18" charset="0"/>
                  </a:endParaRPr>
                </a:p>
              </p:txBody>
            </p:sp>
            <p:sp>
              <p:nvSpPr>
                <p:cNvPr id="15" name="Google Shape;375;p18"/>
                <p:cNvSpPr/>
                <p:nvPr/>
              </p:nvSpPr>
              <p:spPr>
                <a:xfrm>
                  <a:off x="1203623" y="2420799"/>
                  <a:ext cx="3044813" cy="819312"/>
                </a:xfrm>
                <a:prstGeom prst="roundRect">
                  <a:avLst>
                    <a:gd name="adj" fmla="val 0"/>
                  </a:avLst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lvl="0" algn="ctr"/>
                  <a:endParaRPr lang="ru-RU" sz="1600" b="1" dirty="0">
                    <a:solidFill>
                      <a:schemeClr val="dk1"/>
                    </a:solidFill>
                    <a:latin typeface="Lato" panose="020B0604020202020204" charset="0"/>
                    <a:ea typeface="Lato" panose="020B0604020202020204" charset="0"/>
                    <a:cs typeface="Lato" panose="020B0604020202020204" charset="0"/>
                    <a:sym typeface="Lato"/>
                  </a:endParaRPr>
                </a:p>
              </p:txBody>
            </p:sp>
          </p:grpSp>
        </p:grpSp>
      </p:grpSp>
      <p:sp>
        <p:nvSpPr>
          <p:cNvPr id="16" name="Заголовок 2"/>
          <p:cNvSpPr>
            <a:spLocks noGrp="1"/>
          </p:cNvSpPr>
          <p:nvPr>
            <p:ph type="title"/>
          </p:nvPr>
        </p:nvSpPr>
        <p:spPr>
          <a:xfrm>
            <a:off x="0" y="-26192"/>
            <a:ext cx="12199951" cy="792481"/>
          </a:xfrm>
        </p:spPr>
        <p:txBody>
          <a:bodyPr/>
          <a:lstStyle/>
          <a:p>
            <a:pPr algn="ctr"/>
            <a:r>
              <a:rPr lang="ru-RU" sz="3000" b="1" dirty="0" smtClean="0">
                <a:ln>
                  <a:solidFill>
                    <a:srgbClr val="C2590A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МЕЧТЫ СБЫВАЮТСЯ!!!</a:t>
            </a:r>
            <a:endParaRPr lang="ru-RU" sz="3000" b="1" dirty="0">
              <a:ln>
                <a:solidFill>
                  <a:srgbClr val="C2590A"/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</a:endParaRPr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4700" y="1220534"/>
            <a:ext cx="4821074" cy="528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8000" y="3059668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“</a:t>
            </a:r>
            <a:endParaRPr lang="ru-RU" dirty="0"/>
          </a:p>
        </p:txBody>
      </p:sp>
      <p:pic>
        <p:nvPicPr>
          <p:cNvPr id="1028" name="Picture 4" descr="https://avatars.mds.yandex.net/i?id=5833115873bf19f8dd32a8c5f9974c42a653d44a-9214169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691" y="1220534"/>
            <a:ext cx="4508572" cy="528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473958" y="2785403"/>
            <a:ext cx="352112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ru-RU" sz="28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Вчера </a:t>
            </a:r>
            <a:r>
              <a:rPr lang="ru-RU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– это</a:t>
            </a:r>
          </a:p>
          <a:p>
            <a:pPr algn="ctr"/>
            <a:r>
              <a:rPr lang="ru-RU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всего лишь сегодняшнее воспоминание, </a:t>
            </a:r>
          </a:p>
          <a:p>
            <a:pPr algn="ctr"/>
            <a:endParaRPr lang="ru-RU" sz="8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ru-RU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завтра - это сегодняшняя </a:t>
            </a:r>
            <a:r>
              <a:rPr lang="ru-RU" sz="28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мечта.</a:t>
            </a:r>
            <a:endParaRPr lang="ru-RU" sz="28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337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11de20a92b9_4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0325" y="0"/>
            <a:ext cx="1971675" cy="4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251" y="-8313"/>
            <a:ext cx="12166700" cy="774602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FFC00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  <a:cs typeface="DejaVu Serif Condensed" panose="02060606050605020204" pitchFamily="18" charset="0"/>
              </a:rPr>
              <a:t>ОСНОВНЫЕ</a:t>
            </a:r>
            <a:r>
              <a:rPr lang="ru-RU" sz="4000" b="1" dirty="0" smtClean="0">
                <a:solidFill>
                  <a:srgbClr val="FFC000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 РЕКОМЕНДАЦИИ</a:t>
            </a:r>
            <a:endParaRPr lang="ru-RU" sz="4000" b="1" dirty="0">
              <a:solidFill>
                <a:srgbClr val="FFC000"/>
              </a:solidFill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241" y="988424"/>
            <a:ext cx="11599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>
              <a:solidFill>
                <a:srgbClr val="C2590A"/>
              </a:solidFill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139172" y="1087770"/>
            <a:ext cx="2067831" cy="51052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Дети </a:t>
            </a:r>
            <a:r>
              <a:rPr lang="ru-RU" dirty="0">
                <a:solidFill>
                  <a:schemeClr val="tx1"/>
                </a:solidFill>
              </a:rPr>
              <a:t>не боятся мечтать. Для них это </a:t>
            </a:r>
            <a:r>
              <a:rPr lang="ru-RU" dirty="0" smtClean="0">
                <a:solidFill>
                  <a:schemeClr val="tx1"/>
                </a:solidFill>
              </a:rPr>
              <a:t>естественный </a:t>
            </a:r>
            <a:r>
              <a:rPr lang="ru-RU" dirty="0">
                <a:solidFill>
                  <a:schemeClr val="tx1"/>
                </a:solidFill>
              </a:rPr>
              <a:t>процесс, как </a:t>
            </a:r>
            <a:r>
              <a:rPr lang="ru-RU" dirty="0" smtClean="0">
                <a:solidFill>
                  <a:schemeClr val="tx1"/>
                </a:solidFill>
              </a:rPr>
              <a:t>дыхание.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Именно </a:t>
            </a:r>
            <a:r>
              <a:rPr lang="ru-RU" dirty="0">
                <a:solidFill>
                  <a:schemeClr val="tx1"/>
                </a:solidFill>
              </a:rPr>
              <a:t>в детстве стоит искать подсказки </a:t>
            </a:r>
            <a:r>
              <a:rPr lang="ru-RU" dirty="0" smtClean="0">
                <a:solidFill>
                  <a:schemeClr val="tx1"/>
                </a:solidFill>
              </a:rPr>
              <a:t>о ваших истинных желаниях и мечтах.</a:t>
            </a: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2560923" y="1087770"/>
            <a:ext cx="2067831" cy="51052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4982674" y="1087770"/>
            <a:ext cx="2067831" cy="51052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Закройте </a:t>
            </a:r>
            <a:r>
              <a:rPr lang="ru-RU" sz="1200" dirty="0">
                <a:solidFill>
                  <a:schemeClr val="tx1"/>
                </a:solidFill>
              </a:rPr>
              <a:t>глаза и представьте мир </a:t>
            </a:r>
            <a:r>
              <a:rPr lang="ru-RU" sz="1200" dirty="0" smtClean="0">
                <a:solidFill>
                  <a:schemeClr val="tx1"/>
                </a:solidFill>
              </a:rPr>
              <a:t>глазами придуманного </a:t>
            </a:r>
            <a:r>
              <a:rPr lang="ru-RU" sz="1200" dirty="0">
                <a:solidFill>
                  <a:schemeClr val="tx1"/>
                </a:solidFill>
              </a:rPr>
              <a:t>человека, инопланетянина, персонажа </a:t>
            </a:r>
            <a:r>
              <a:rPr lang="ru-RU" sz="1200" dirty="0" smtClean="0">
                <a:solidFill>
                  <a:schemeClr val="tx1"/>
                </a:solidFill>
              </a:rPr>
              <a:t>из мультфильма/фильма, зверя, сказочного животного. </a:t>
            </a:r>
          </a:p>
          <a:p>
            <a:pPr algn="ctr"/>
            <a:endParaRPr lang="ru-RU" sz="600" dirty="0">
              <a:solidFill>
                <a:schemeClr val="tx1"/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Беседуйте с ним, главное</a:t>
            </a:r>
            <a:r>
              <a:rPr lang="ru-RU" sz="1200" dirty="0">
                <a:solidFill>
                  <a:schemeClr val="tx1"/>
                </a:solidFill>
              </a:rPr>
              <a:t>, не отбрасывайте идеи. Просто коллекционируйте их, какими бы нелепыми они сейчас не казались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7519166" y="1138311"/>
            <a:ext cx="2067831" cy="51052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  <a:p>
            <a:endParaRPr lang="ru-RU" sz="1200" dirty="0" smtClean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  <a:p>
            <a:endParaRPr lang="ru-RU" sz="1200" dirty="0" smtClean="0">
              <a:solidFill>
                <a:schemeClr val="tx1"/>
              </a:solidFill>
            </a:endParaRPr>
          </a:p>
          <a:p>
            <a:endParaRPr lang="ru-RU" sz="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Впадайте </a:t>
            </a:r>
            <a:r>
              <a:rPr lang="ru-RU" sz="1800" b="1" dirty="0">
                <a:solidFill>
                  <a:schemeClr val="tx1"/>
                </a:solidFill>
              </a:rPr>
              <a:t>в </a:t>
            </a:r>
            <a:r>
              <a:rPr lang="ru-RU" sz="1800" b="1" dirty="0" smtClean="0">
                <a:solidFill>
                  <a:schemeClr val="tx1"/>
                </a:solidFill>
              </a:rPr>
              <a:t>крайности</a:t>
            </a:r>
          </a:p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Представьте </a:t>
            </a:r>
            <a:r>
              <a:rPr lang="ru-RU" sz="1200" dirty="0">
                <a:solidFill>
                  <a:schemeClr val="tx1"/>
                </a:solidFill>
              </a:rPr>
              <a:t>наихудший вариант, который может произойти. Забудьте о нем</a:t>
            </a:r>
            <a:r>
              <a:rPr lang="ru-RU" sz="1200" dirty="0" smtClean="0">
                <a:solidFill>
                  <a:schemeClr val="tx1"/>
                </a:solidFill>
              </a:rPr>
              <a:t>. </a:t>
            </a:r>
            <a:r>
              <a:rPr lang="ru-RU" sz="1200" dirty="0">
                <a:solidFill>
                  <a:schemeClr val="tx1"/>
                </a:solidFill>
              </a:rPr>
              <a:t>Вы будете </a:t>
            </a:r>
            <a:r>
              <a:rPr lang="ru-RU" sz="1200" dirty="0" smtClean="0">
                <a:solidFill>
                  <a:schemeClr val="tx1"/>
                </a:solidFill>
              </a:rPr>
              <a:t>готовы к любому повороту. </a:t>
            </a:r>
            <a:r>
              <a:rPr lang="ru-RU" sz="1200" dirty="0">
                <a:solidFill>
                  <a:schemeClr val="tx1"/>
                </a:solidFill>
              </a:rPr>
              <a:t> </a:t>
            </a:r>
            <a:endParaRPr lang="ru-RU" sz="1200" dirty="0" smtClean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Представьте идеальный для вас вариант. Каковы ваши действия, если вы – лучший?</a:t>
            </a:r>
          </a:p>
          <a:p>
            <a:r>
              <a:rPr lang="ru-RU" sz="1200" dirty="0">
                <a:solidFill>
                  <a:schemeClr val="tx1"/>
                </a:solidFill>
              </a:rPr>
              <a:t>Ваше подсознание уже готово поддержать </a:t>
            </a:r>
            <a:r>
              <a:rPr lang="ru-RU" sz="1200" dirty="0" smtClean="0">
                <a:solidFill>
                  <a:schemeClr val="tx1"/>
                </a:solidFill>
              </a:rPr>
              <a:t>вас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9989849" y="1128713"/>
            <a:ext cx="2012065" cy="509039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4815" y="2091028"/>
            <a:ext cx="21719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800" b="1" dirty="0"/>
          </a:p>
          <a:p>
            <a:pPr algn="ctr"/>
            <a:endParaRPr lang="ru-RU" sz="600" b="1" dirty="0" smtClean="0"/>
          </a:p>
          <a:p>
            <a:pPr algn="ctr"/>
            <a:r>
              <a:rPr lang="ru-RU" sz="1800" b="1" dirty="0" smtClean="0"/>
              <a:t> </a:t>
            </a:r>
            <a:r>
              <a:rPr lang="ru-RU" sz="1800" b="1" dirty="0"/>
              <a:t>Ищите подсказки в детстве</a:t>
            </a:r>
            <a:r>
              <a:rPr lang="ru-RU" sz="1800" b="1" dirty="0" smtClean="0"/>
              <a:t> </a:t>
            </a:r>
          </a:p>
          <a:p>
            <a:pPr algn="ctr"/>
            <a:endParaRPr lang="ru-RU" sz="1800" b="1" dirty="0" smtClean="0"/>
          </a:p>
          <a:p>
            <a:pPr algn="ctr"/>
            <a:endParaRPr lang="ru-RU" sz="18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2458992" y="1868997"/>
            <a:ext cx="20678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r>
              <a:rPr lang="ru-RU" sz="1800" b="1" dirty="0" smtClean="0"/>
              <a:t>Планируйте </a:t>
            </a:r>
            <a:r>
              <a:rPr lang="ru-RU" sz="1800" b="1" dirty="0"/>
              <a:t>эмоции</a:t>
            </a:r>
            <a:endParaRPr lang="ru-RU" sz="1800" dirty="0" smtClean="0"/>
          </a:p>
          <a:p>
            <a:pPr algn="ctr"/>
            <a:endParaRPr lang="ru-RU" sz="600" dirty="0" smtClean="0"/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Именно </a:t>
            </a:r>
            <a:r>
              <a:rPr lang="ru-RU" sz="1200" dirty="0" smtClean="0">
                <a:solidFill>
                  <a:schemeClr val="tx1"/>
                </a:solidFill>
              </a:rPr>
              <a:t>позитивные </a:t>
            </a:r>
            <a:r>
              <a:rPr lang="ru-RU" sz="1200" dirty="0">
                <a:solidFill>
                  <a:schemeClr val="tx1"/>
                </a:solidFill>
              </a:rPr>
              <a:t>эмоции делают нас счастливыми, а не события, действия или результаты </a:t>
            </a:r>
            <a:r>
              <a:rPr lang="ru-RU" sz="1200" dirty="0" smtClean="0">
                <a:solidFill>
                  <a:schemeClr val="tx1"/>
                </a:solidFill>
              </a:rPr>
              <a:t>сами </a:t>
            </a:r>
            <a:r>
              <a:rPr lang="ru-RU" sz="1200" dirty="0">
                <a:solidFill>
                  <a:schemeClr val="tx1"/>
                </a:solidFill>
              </a:rPr>
              <a:t>по себе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ru-RU" sz="600" dirty="0">
              <a:solidFill>
                <a:schemeClr val="tx1"/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 О хороших эмоциях </a:t>
            </a:r>
            <a:r>
              <a:rPr lang="ru-RU" sz="1200" dirty="0">
                <a:solidFill>
                  <a:schemeClr val="tx1"/>
                </a:solidFill>
              </a:rPr>
              <a:t>тоже </a:t>
            </a:r>
            <a:r>
              <a:rPr lang="ru-RU" sz="1200" dirty="0" smtClean="0">
                <a:solidFill>
                  <a:schemeClr val="tx1"/>
                </a:solidFill>
              </a:rPr>
              <a:t>можно мечтать.</a:t>
            </a:r>
          </a:p>
          <a:p>
            <a:pPr algn="ctr"/>
            <a:endParaRPr lang="ru-RU" sz="600" dirty="0">
              <a:solidFill>
                <a:schemeClr val="tx1"/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Представьте завтрашний день и наполняйте его лучшими эмоциями, </a:t>
            </a:r>
            <a:r>
              <a:rPr lang="ru-RU" sz="1200" dirty="0" smtClean="0"/>
              <a:t>которые вы могли бы испытать в самых разных ситуациях.</a:t>
            </a:r>
            <a:endParaRPr lang="ru-RU" sz="1200" dirty="0"/>
          </a:p>
          <a:p>
            <a:endParaRPr lang="ru-RU" sz="24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4982673" y="2597960"/>
            <a:ext cx="2067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Придумывайте </a:t>
            </a:r>
            <a:r>
              <a:rPr lang="ru-RU" sz="1800" b="1" dirty="0"/>
              <a:t>собеседников</a:t>
            </a:r>
            <a:endParaRPr lang="ru-RU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9989851" y="2485505"/>
            <a:ext cx="191521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600" b="1" dirty="0" smtClean="0"/>
          </a:p>
          <a:p>
            <a:pPr algn="ctr"/>
            <a:r>
              <a:rPr lang="ru-RU" sz="1800" b="1" dirty="0" smtClean="0"/>
              <a:t>Хвалите себя</a:t>
            </a:r>
          </a:p>
          <a:p>
            <a:pPr algn="ctr"/>
            <a:endParaRPr lang="ru-RU" sz="600" b="1" dirty="0"/>
          </a:p>
          <a:p>
            <a:pPr algn="ctr"/>
            <a:r>
              <a:rPr lang="ru-RU" sz="1200" dirty="0"/>
              <a:t>Если вы продвинулись, пусть даже немного – обязательно похвалите себя. Закрепите внутри себя это </a:t>
            </a:r>
            <a:r>
              <a:rPr lang="ru-RU" sz="1200" dirty="0" smtClean="0"/>
              <a:t>чувство  победы </a:t>
            </a:r>
            <a:r>
              <a:rPr lang="ru-RU" sz="1200" dirty="0"/>
              <a:t>и уверенности в себе. Люди </a:t>
            </a:r>
            <a:r>
              <a:rPr lang="ru-RU" sz="1200" dirty="0" smtClean="0"/>
              <a:t>часто </a:t>
            </a:r>
            <a:r>
              <a:rPr lang="ru-RU" sz="1200" dirty="0"/>
              <a:t>бояться признаться, что они молодцы.</a:t>
            </a:r>
            <a:br>
              <a:rPr lang="ru-RU" sz="1200" dirty="0"/>
            </a:br>
            <a:r>
              <a:rPr lang="ru-RU" sz="1200" dirty="0" smtClean="0"/>
              <a:t> </a:t>
            </a:r>
            <a:r>
              <a:rPr lang="ru-RU" sz="1200" dirty="0"/>
              <a:t>Кто должен уверить вас в том, что вы достойны и все можете? </a:t>
            </a:r>
            <a:endParaRPr lang="ru-RU" sz="1200" dirty="0" smtClean="0"/>
          </a:p>
          <a:p>
            <a:pPr algn="ctr"/>
            <a:r>
              <a:rPr lang="ru-RU" sz="1200" dirty="0" smtClean="0"/>
              <a:t>Только </a:t>
            </a:r>
            <a:r>
              <a:rPr lang="ru-RU" sz="1200" dirty="0"/>
              <a:t>вы сами можете это сделать</a:t>
            </a:r>
          </a:p>
        </p:txBody>
      </p:sp>
      <p:sp>
        <p:nvSpPr>
          <p:cNvPr id="10" name="Шеврон 9"/>
          <p:cNvSpPr/>
          <p:nvPr/>
        </p:nvSpPr>
        <p:spPr>
          <a:xfrm>
            <a:off x="1760604" y="6123035"/>
            <a:ext cx="8229245" cy="734965"/>
          </a:xfrm>
          <a:prstGeom prst="chevron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/>
                </a:solidFill>
              </a:rPr>
              <a:t>Смотрите на мир глазами ребенка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2367" y="1280811"/>
            <a:ext cx="1781427" cy="12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avatars.mds.yandex.net/i?id=4e3e9d20dd2b0e35055f125b028d5e9221a77439-5339847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1552" y="1263034"/>
            <a:ext cx="1764035" cy="12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avatars.mds.yandex.net/i?id=794d303d17400bdd01d66edd4364ff018e01984c-8185493-images-thumbs&amp;n=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988" y="1242080"/>
            <a:ext cx="1901700" cy="118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avatars.mds.yandex.net/i?id=08e11ddbb8e29dbfeb70942fde5b32f10a28e5ed-4362911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71693" y="1263034"/>
            <a:ext cx="1792609" cy="120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avatars.mds.yandex.net/i?id=190786b705d8c567e1f2a858ffb48e438be790aaf66046d7-10652477-images-thumbs&amp;n=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120" y="1242079"/>
            <a:ext cx="1765386" cy="118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862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11de20a92b9_4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0325" y="0"/>
            <a:ext cx="1971675" cy="4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351" y="-26192"/>
            <a:ext cx="12189600" cy="1040345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ВАЖНО!</a:t>
            </a:r>
            <a:endParaRPr lang="ru-RU" sz="6000" b="1" dirty="0">
              <a:solidFill>
                <a:srgbClr val="FF0000"/>
              </a:solidFill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1396537"/>
            <a:ext cx="12191999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Righ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smtClean="0">
                <a:ln>
                  <a:solidFill>
                    <a:srgbClr val="FF3300"/>
                  </a:solidFill>
                </a:ln>
                <a:solidFill>
                  <a:schemeClr val="accent4"/>
                </a:solidFill>
              </a:rPr>
              <a:t>Ты никогда не можешь быть слишком старым, чтобы ставить перед собой другую цель или мечтать о новой мечте! </a:t>
            </a:r>
            <a:r>
              <a:rPr lang="ru-RU" sz="2800" b="1" dirty="0" smtClean="0">
                <a:ln>
                  <a:solidFill>
                    <a:srgbClr val="FF3300"/>
                  </a:solidFill>
                </a:ln>
                <a:solidFill>
                  <a:schemeClr val="accent4"/>
                </a:solidFill>
              </a:rPr>
              <a:t>С.К. Льюис</a:t>
            </a:r>
            <a:endParaRPr lang="ru-RU" sz="2800" b="1" dirty="0">
              <a:ln>
                <a:solidFill>
                  <a:srgbClr val="FF3300"/>
                </a:solidFill>
              </a:ln>
              <a:solidFill>
                <a:schemeClr val="accent4"/>
              </a:solidFill>
            </a:endParaRPr>
          </a:p>
        </p:txBody>
      </p:sp>
      <p:pic>
        <p:nvPicPr>
          <p:cNvPr id="8" name="Picture 6" descr="https://avatars.mds.yandex.net/i?id=a6bf3243029f74d32dc7e56c7df4c01b585f26d1-4440117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6405" y="4517279"/>
            <a:ext cx="5213445" cy="188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462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11de20a92b9_4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0325" y="0"/>
            <a:ext cx="1971675" cy="4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351" y="-26192"/>
            <a:ext cx="12189600" cy="792481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C000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           ЗАМЕЧТАТЕЛЬНЫЕ ЗАНЯТИЯ</a:t>
            </a:r>
            <a:endParaRPr lang="ru-RU" sz="4000" b="1" dirty="0">
              <a:solidFill>
                <a:srgbClr val="FFC000"/>
              </a:solidFill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646" y="1409282"/>
            <a:ext cx="11793384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rgbClr val="C0000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  <a:cs typeface="DejaVu Serif Condensed" panose="02060606050605020204" pitchFamily="18" charset="0"/>
              </a:rPr>
              <a:t> </a:t>
            </a:r>
            <a:r>
              <a:rPr lang="ru-RU" sz="2000" dirty="0" smtClean="0"/>
              <a:t>Выберите </a:t>
            </a:r>
            <a:r>
              <a:rPr lang="ru-RU" sz="2000" dirty="0"/>
              <a:t>любой </a:t>
            </a:r>
            <a:r>
              <a:rPr lang="ru-RU" sz="2000" dirty="0" smtClean="0"/>
              <a:t>цвет (фрукт, дерево, дом и т.п.), </a:t>
            </a:r>
            <a:r>
              <a:rPr lang="ru-RU" sz="2000" dirty="0"/>
              <a:t>который вам нравится. Представляя себя этим </a:t>
            </a:r>
            <a:r>
              <a:rPr lang="ru-RU" sz="2000" dirty="0" smtClean="0"/>
              <a:t>цветом (предметом), </a:t>
            </a:r>
            <a:r>
              <a:rPr lang="ru-RU" sz="2000" dirty="0"/>
              <a:t>расскажите о себе. Например, «я зеленый. Яркий, насыщенный, живой, как джунгли». Проанализируйте, куда привели вас ваши мысли</a:t>
            </a:r>
            <a:r>
              <a:rPr lang="ru-RU" sz="2000" dirty="0" smtClean="0"/>
              <a:t>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/>
              <a:t>Задайте </a:t>
            </a:r>
            <a:r>
              <a:rPr lang="ru-RU" sz="2000" dirty="0"/>
              <a:t>пяти разным людям один и тот же вопрос – они дадут пять разных ответов. У каждого свой мир, свой опыт и принципы. </a:t>
            </a:r>
            <a:r>
              <a:rPr lang="ru-RU" sz="2000" dirty="0" smtClean="0"/>
              <a:t>И, нередко, </a:t>
            </a:r>
            <a:r>
              <a:rPr lang="ru-RU" sz="2000" dirty="0"/>
              <a:t>можно услышать по-настоящему что-то интересное, то, что вам никогда не приходило в голову. </a:t>
            </a:r>
            <a:endParaRPr lang="ru-RU" sz="2000" dirty="0" smtClean="0"/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/>
              <a:t>Практикуйте техники физического и эмоционального расслабления. Фантазируйте на тему: «Место, где я сказочно счастлив», </a:t>
            </a:r>
            <a:r>
              <a:rPr lang="ru-RU" sz="2000" dirty="0"/>
              <a:t>«Место, где я </a:t>
            </a:r>
            <a:r>
              <a:rPr lang="ru-RU" sz="2000" dirty="0" smtClean="0"/>
              <a:t>счастлив как ребенок».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Представьте </a:t>
            </a:r>
            <a:r>
              <a:rPr lang="ru-RU" sz="2000" dirty="0">
                <a:solidFill>
                  <a:schemeClr val="tx1"/>
                </a:solidFill>
              </a:rPr>
              <a:t>себе свой идеальный день в подробностях и наполняйте процесс лучшими вашими эмоциями, </a:t>
            </a:r>
            <a:r>
              <a:rPr lang="ru-RU" sz="2000" dirty="0"/>
              <a:t>которые вы могли бы испытать в самых разных </a:t>
            </a:r>
            <a:r>
              <a:rPr lang="ru-RU" sz="2000" dirty="0" smtClean="0"/>
              <a:t>ситуациях.</a:t>
            </a:r>
            <a:endParaRPr lang="ru-RU" sz="2000" dirty="0">
              <a:solidFill>
                <a:srgbClr val="FF0000"/>
              </a:solidFill>
              <a:latin typeface="DejaVu Serif Condensed" panose="02060606050605020204" pitchFamily="18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5660" y="32492"/>
            <a:ext cx="1490405" cy="1376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s://avatars.mds.yandex.net/i?id=3ea591aa668a4fb45d2f4395d1a1af39db4970b7-12474238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2411" y="4810213"/>
            <a:ext cx="2352783" cy="176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avatars.mds.yandex.net/i?id=adb14182afd4b0fd813807f3eef322168bae8fab-5341616-images-thumbs&amp;n=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9426" y="4813470"/>
            <a:ext cx="2483893" cy="177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533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11de20a92b9_4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0325" y="0"/>
            <a:ext cx="1971675" cy="4143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351" y="-26192"/>
            <a:ext cx="12189600" cy="1040345"/>
          </a:xfrm>
        </p:spPr>
        <p:txBody>
          <a:bodyPr/>
          <a:lstStyle/>
          <a:p>
            <a:pPr algn="ctr"/>
            <a:r>
              <a:rPr lang="ru-RU" sz="6000" b="1" dirty="0" smtClean="0">
                <a:ln w="9525">
                  <a:solidFill>
                    <a:srgbClr val="C00000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rPr>
              <a:t>Домашнее задание</a:t>
            </a:r>
            <a:endParaRPr lang="ru-RU" sz="6000" b="1" dirty="0">
              <a:ln w="9525">
                <a:solidFill>
                  <a:srgbClr val="C00000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DejaVu Serif" panose="02060603050605020204" pitchFamily="18" charset="0"/>
              <a:ea typeface="DejaVu Serif" panose="02060603050605020204" pitchFamily="18" charset="0"/>
              <a:cs typeface="DejaVu Serif" panose="0206060305060502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7942" y="1269241"/>
            <a:ext cx="4987263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  <a:cs typeface="DejaVu Serif Condensed" panose="02060606050605020204" pitchFamily="18" charset="0"/>
              </a:rPr>
              <a:t>Карта МОИХ желаний </a:t>
            </a:r>
          </a:p>
          <a:p>
            <a:endParaRPr lang="ru-RU" sz="1800" b="1" dirty="0" smtClean="0">
              <a:solidFill>
                <a:schemeClr val="tx1"/>
              </a:solidFill>
              <a:latin typeface="DejaVu Serif Condensed" panose="02060606050605020204" pitchFamily="18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  <a:p>
            <a:endParaRPr lang="ru-RU" sz="1800" b="1" dirty="0" smtClean="0">
              <a:solidFill>
                <a:schemeClr val="tx1"/>
              </a:solidFill>
              <a:latin typeface="DejaVu Serif Condensed" panose="02060606050605020204" pitchFamily="18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  <a:cs typeface="DejaVu Serif Condensed" panose="02060606050605020204" pitchFamily="18" charset="0"/>
              </a:rPr>
              <a:t>1.Ответьте на вопрос: «Что я хочу успеть сделать за день, неделю, месяц, год…»</a:t>
            </a:r>
          </a:p>
          <a:p>
            <a:endParaRPr lang="ru-RU" sz="1800" b="1" dirty="0">
              <a:solidFill>
                <a:schemeClr val="tx1"/>
              </a:solidFill>
              <a:latin typeface="DejaVu Serif Condensed" panose="02060606050605020204" pitchFamily="18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  <a:cs typeface="DejaVu Serif Condensed" panose="02060606050605020204" pitchFamily="18" charset="0"/>
              </a:rPr>
              <a:t>2. Разместите картинки-желания на листе в виде карты или графика. </a:t>
            </a:r>
          </a:p>
          <a:p>
            <a:endParaRPr lang="ru-RU" sz="1800" b="1" dirty="0">
              <a:solidFill>
                <a:schemeClr val="tx1"/>
              </a:solidFill>
              <a:latin typeface="DejaVu Serif Condensed" panose="02060606050605020204" pitchFamily="18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  <a:p>
            <a:endParaRPr lang="ru-RU" sz="1800" b="1" dirty="0" smtClean="0">
              <a:solidFill>
                <a:schemeClr val="tx1"/>
              </a:solidFill>
              <a:latin typeface="DejaVu Serif Condensed" panose="02060606050605020204" pitchFamily="18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  <a:p>
            <a:endParaRPr lang="ru-RU" sz="1800" b="1" dirty="0">
              <a:solidFill>
                <a:schemeClr val="tx1"/>
              </a:solidFill>
              <a:latin typeface="DejaVu Serif Condensed" panose="02060606050605020204" pitchFamily="18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  <a:p>
            <a:endParaRPr lang="ru-RU" sz="1800" b="1" dirty="0" smtClean="0">
              <a:solidFill>
                <a:schemeClr val="tx1"/>
              </a:solidFill>
              <a:latin typeface="DejaVu Serif Condensed" panose="02060606050605020204" pitchFamily="18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  <a:p>
            <a:endParaRPr lang="ru-RU" sz="1800" b="1" dirty="0">
              <a:solidFill>
                <a:schemeClr val="tx1"/>
              </a:solidFill>
              <a:latin typeface="DejaVu Serif Condensed" panose="02060606050605020204" pitchFamily="18" charset="0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8100" y="1651380"/>
            <a:ext cx="7053899" cy="470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5126" name="Picture 6" descr="https://avatars.mds.yandex.net/i?id=4d54e4a19605bc7718425863ad35b112bb8f0589-10807162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18399"/>
            <a:ext cx="4326340" cy="243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276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" y="1491869"/>
            <a:ext cx="12191999" cy="5134208"/>
            <a:chOff x="1" y="1500182"/>
            <a:chExt cx="12191999" cy="5134208"/>
          </a:xfrm>
        </p:grpSpPr>
        <p:sp>
          <p:nvSpPr>
            <p:cNvPr id="405" name="Google Shape;405;p21"/>
            <p:cNvSpPr/>
            <p:nvPr/>
          </p:nvSpPr>
          <p:spPr>
            <a:xfrm>
              <a:off x="1" y="5367281"/>
              <a:ext cx="12191999" cy="1267109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dirty="0" smtClean="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    </a:t>
              </a:r>
              <a:endParaRPr sz="18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07" name="Google Shape;407;p21"/>
            <p:cNvSpPr txBox="1"/>
            <p:nvPr/>
          </p:nvSpPr>
          <p:spPr>
            <a:xfrm>
              <a:off x="1869743" y="5616114"/>
              <a:ext cx="7724633" cy="7694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400" dirty="0" smtClean="0">
                  <a:solidFill>
                    <a:srgbClr val="F8DA92"/>
                  </a:solidFill>
                  <a:latin typeface="Lato" panose="020B0604020202020204" charset="0"/>
                  <a:ea typeface="Lato" panose="020B0604020202020204" charset="0"/>
                  <a:cs typeface="Lato" panose="020B0604020202020204" charset="0"/>
                  <a:sym typeface="Bebas Neue"/>
                </a:rPr>
                <a:t>Мечтаю о новой встрече !</a:t>
              </a:r>
              <a:endParaRPr sz="4400" dirty="0">
                <a:solidFill>
                  <a:srgbClr val="F8DA92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Bebas Neue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4867090" y="983216"/>
              <a:ext cx="2448856" cy="3482788"/>
            </a:xfrm>
            <a:prstGeom prst="rect">
              <a:avLst/>
            </a:prstGeom>
            <a:noFill/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pPr algn="ctr"/>
              <a:endParaRPr lang="ru-RU" sz="6600" u="sng" dirty="0">
                <a:solidFill>
                  <a:srgbClr val="C00000"/>
                </a:solidFill>
                <a:latin typeface="Century" panose="02040604050505020304" pitchFamily="18" charset="0"/>
              </a:endParaRPr>
            </a:p>
          </p:txBody>
        </p:sp>
      </p:grp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4516" y="0"/>
            <a:ext cx="5669279" cy="5270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3419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ZColor Simple">
      <a:dk1>
        <a:srgbClr val="000000"/>
      </a:dk1>
      <a:lt1>
        <a:srgbClr val="FFFFFF"/>
      </a:lt1>
      <a:dk2>
        <a:srgbClr val="414141"/>
      </a:dk2>
      <a:lt2>
        <a:srgbClr val="E7E6E6"/>
      </a:lt2>
      <a:accent1>
        <a:srgbClr val="F5C34B"/>
      </a:accent1>
      <a:accent2>
        <a:srgbClr val="F5C34B"/>
      </a:accent2>
      <a:accent3>
        <a:srgbClr val="F5C34B"/>
      </a:accent3>
      <a:accent4>
        <a:srgbClr val="F5C34B"/>
      </a:accent4>
      <a:accent5>
        <a:srgbClr val="F5C34B"/>
      </a:accent5>
      <a:accent6>
        <a:srgbClr val="F5C34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12565</TotalTime>
  <Words>300</Words>
  <Application>Microsoft Office PowerPoint</Application>
  <PresentationFormat>Произвольный</PresentationFormat>
  <Paragraphs>94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20" baseType="lpstr">
      <vt:lpstr>Arial</vt:lpstr>
      <vt:lpstr>DejaVu Serif</vt:lpstr>
      <vt:lpstr>Lato</vt:lpstr>
      <vt:lpstr>Century</vt:lpstr>
      <vt:lpstr>Bebas Neue</vt:lpstr>
      <vt:lpstr>Cambria Math</vt:lpstr>
      <vt:lpstr>DejaVu Serif Condensed</vt:lpstr>
      <vt:lpstr>Calibri</vt:lpstr>
      <vt:lpstr>Helvetica</vt:lpstr>
      <vt:lpstr>Calibri Light</vt:lpstr>
      <vt:lpstr>Open Sans</vt:lpstr>
      <vt:lpstr>Office Theme</vt:lpstr>
      <vt:lpstr>Template PresentationGo</vt:lpstr>
      <vt:lpstr>Слайд 1</vt:lpstr>
      <vt:lpstr>МЕЧТЫ СБЫВАЮТСЯ!!!</vt:lpstr>
      <vt:lpstr>ОСНОВНЫЕ РЕКОМЕНДАЦИИ</vt:lpstr>
      <vt:lpstr>ВАЖНО!</vt:lpstr>
      <vt:lpstr>           ЗАМЕЧТАТЕЛЬНЫЕ ЗАНЯТИЯ</vt:lpstr>
      <vt:lpstr>Домашнее задание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Программы</dc:title>
  <dc:creator>Hellian</dc:creator>
  <cp:lastModifiedBy>User</cp:lastModifiedBy>
  <cp:revision>473</cp:revision>
  <cp:lastPrinted>2022-06-17T09:14:55Z</cp:lastPrinted>
  <dcterms:modified xsi:type="dcterms:W3CDTF">2025-03-08T15:22:26Z</dcterms:modified>
</cp:coreProperties>
</file>